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2" r:id="rId4"/>
    <p:sldId id="272" r:id="rId5"/>
    <p:sldId id="258" r:id="rId6"/>
    <p:sldId id="260" r:id="rId7"/>
    <p:sldId id="263" r:id="rId8"/>
    <p:sldId id="266" r:id="rId9"/>
    <p:sldId id="264" r:id="rId10"/>
    <p:sldId id="265" r:id="rId11"/>
    <p:sldId id="267" r:id="rId12"/>
    <p:sldId id="274" r:id="rId13"/>
    <p:sldId id="269" r:id="rId14"/>
    <p:sldId id="270" r:id="rId15"/>
    <p:sldId id="277" r:id="rId16"/>
    <p:sldId id="278" r:id="rId17"/>
    <p:sldId id="276" r:id="rId18"/>
    <p:sldId id="279" r:id="rId19"/>
    <p:sldId id="282" r:id="rId20"/>
    <p:sldId id="283" r:id="rId21"/>
    <p:sldId id="284" r:id="rId22"/>
    <p:sldId id="285" r:id="rId23"/>
    <p:sldId id="280" r:id="rId24"/>
    <p:sldId id="275" r:id="rId25"/>
    <p:sldId id="257" r:id="rId26"/>
    <p:sldId id="286" r:id="rId27"/>
    <p:sldId id="287" r:id="rId28"/>
    <p:sldId id="288" r:id="rId29"/>
    <p:sldId id="289" r:id="rId30"/>
    <p:sldId id="291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8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2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6D836-E252-FC45-8799-5022ADE85D89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CF901-2E53-2E49-BF1D-FFDBCF407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9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3594-0752-694F-A97B-909E42FF6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9A814-9890-4A47-A35B-246C4D8A9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A9B95-6A71-FE41-AA45-DC1A2B1B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BC9C-47EF-144F-919A-8B22A54E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EC0EE-239A-1C4D-911D-9E58CAAB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2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C8DE-B9A7-414E-B31D-6B8A5E7E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1BC0E-1026-8843-803D-4577B601B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CF7FA-2011-A647-B3CE-AC7D010E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429FC-29C9-9340-B0C5-50F7C745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2105C-5722-1446-AA49-33D9B623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12B79A-AFC8-6B40-8CAD-63EC5FC17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E69BB-07DE-9D4B-A9D9-0432F9476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7B87-3DCC-2345-A2CD-4549224E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BC0C-BDD5-1347-B984-D92192E3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D3D56-0197-C84A-AFFC-3389B20E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883C-A652-B341-BB15-715E00F4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6A09-FE1A-AA4F-A9EF-99059AF98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0AFF-6841-4949-BE6F-00159089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03F24-DC92-2E4E-9CFF-218EDCE2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13D20-67B6-0049-9E35-60DA39CE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9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65AC-7144-4845-B525-0859BDED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85E36-2371-2C4B-9270-5FB484A4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1FCE9-898D-B44F-B53B-2A9F3BCF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83804-55E1-1641-9085-CB19FC4D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D789-3C66-6743-B08C-8ACA0D70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3754-CDB5-2540-8AC7-1ED22823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EC40-8927-764F-975A-3B2438BE4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05AEA-F6DE-454A-80CA-CE55AFB9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F1F95-40FE-194E-8E1E-2100FF03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DA4CC-2D54-6D4B-A7F2-983E1FA8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DAED1-6BFE-0A47-AC42-A5E23065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959B-3F41-864C-930B-40649EF3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63A02-B335-E04F-8FC4-35FC34BE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52225-1423-834E-9C7E-40467B1C8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CE695-DBB4-3846-B59C-AE692B758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8EE99-1824-9046-AFE2-C25D69CD9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34479-1F6F-3B42-871D-7F009827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E95A5-7DBC-7E43-BDA2-BA1DE5C8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D1E7A0-6E84-D14B-945D-9A6323B7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9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977C-3D79-DB42-AFF3-B53B0959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75C89-5E61-E34A-9BE3-7AC27FD7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EC616-BDC1-8147-83C4-D14AB5A1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4B939-F9A4-0C4A-B7A8-F4EC35CD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4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657B7-F417-E243-A7A1-6FF8C27E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A619A-169A-E240-9485-0F81D6A0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B42C-27F0-694F-8EB0-67A920CF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0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D41E-D17B-3148-9EAD-831AAB88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1986-8850-EC4F-A633-AE6C0896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F98EC-DAF3-CE42-94C8-2F988EF83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38F9D-45F5-8747-96D0-FAC172AF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591D4-87B2-734C-9965-1E19B405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A7A88-F1AE-DE46-97DD-96031403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DEC5-D18E-FC46-8362-3487866D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65652-CBF9-2A4D-9FA6-B27CBF632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28B74-8F8D-5A48-A8CC-C2B7EE4A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7A6B2-1030-0D45-81B8-AB2F9E5B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B0AFB-BB81-E04E-9AB2-64574758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2DEDD-725C-D34A-B4DA-6303D1D4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44F8B-A494-6D4F-9EBF-845AC37D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B8B4E-ECCD-2A4D-817B-D151738C3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70C49-6506-894C-9A3A-56A13B993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DCBBA-49A2-4C40-8AF0-8A88C9D8B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7AC36-4971-6044-886D-2503BAA19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40DA3-E8A5-164E-9342-20DC5D596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2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syn_ant" TargetMode="External"/><Relationship Id="rId2" Type="http://schemas.openxmlformats.org/officeDocument/2006/relationships/hyperlink" Target="https://github.com/kwchurc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wchurch/gft" TargetMode="External"/><Relationship Id="rId4" Type="http://schemas.openxmlformats.org/officeDocument/2006/relationships/hyperlink" Target="https://github.com/kwchurch/ACL2022_deepnets_tutoria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9.png"/><Relationship Id="rId9" Type="http://schemas.openxmlformats.org/officeDocument/2006/relationships/image" Target="../media/image15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F53C-60A6-BB49-9FAD-02021CC1E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on Lexical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F7D94-47BD-4444-A675-6777C4FE9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Church, </a:t>
            </a:r>
            <a:r>
              <a:rPr lang="en-US" dirty="0" err="1"/>
              <a:t>Xingyu</a:t>
            </a:r>
            <a:r>
              <a:rPr lang="en-US" dirty="0"/>
              <a:t> Cai, Yuchen </a:t>
            </a:r>
            <a:r>
              <a:rPr lang="en-US" dirty="0" err="1"/>
              <a:t>Bian</a:t>
            </a:r>
            <a:endParaRPr lang="en-US" dirty="0"/>
          </a:p>
          <a:p>
            <a:r>
              <a:rPr lang="en-US" dirty="0"/>
              <a:t>Baidu, Sunnyvale, USA</a:t>
            </a:r>
          </a:p>
        </p:txBody>
      </p:sp>
      <p:pic>
        <p:nvPicPr>
          <p:cNvPr id="1026" name="Picture 2" descr="Baidu USA Logo">
            <a:extLst>
              <a:ext uri="{FF2B5EF4-FFF2-40B4-BE49-F238E27FC236}">
                <a16:creationId xmlns:a16="http://schemas.microsoft.com/office/drawing/2014/main" id="{7861CD60-4C9B-6942-B44C-731AFA72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712788"/>
            <a:ext cx="22225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A16D94-25EE-8742-9779-030AE9F1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73" y="515938"/>
            <a:ext cx="2641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grass, outdoor, several&#10;&#10;Description automatically generated">
            <a:extLst>
              <a:ext uri="{FF2B5EF4-FFF2-40B4-BE49-F238E27FC236}">
                <a16:creationId xmlns:a16="http://schemas.microsoft.com/office/drawing/2014/main" id="{584D1167-FA57-C648-8306-BC17094F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14" y="0"/>
            <a:ext cx="4547286" cy="2442979"/>
          </a:xfrm>
          <a:prstGeom prst="rect">
            <a:avLst/>
          </a:prstGeom>
        </p:spPr>
      </p:pic>
      <p:pic>
        <p:nvPicPr>
          <p:cNvPr id="1030" name="Picture 6" descr="Ken Church">
            <a:extLst>
              <a:ext uri="{FF2B5EF4-FFF2-40B4-BE49-F238E27FC236}">
                <a16:creationId xmlns:a16="http://schemas.microsoft.com/office/drawing/2014/main" id="{332FF025-DC3B-EC49-B628-40FDF3A18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3"/>
          <a:stretch/>
        </p:blipFill>
        <p:spPr bwMode="auto">
          <a:xfrm>
            <a:off x="3811737" y="4531560"/>
            <a:ext cx="1661150" cy="18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55FA5E-8BBA-5149-856A-59D9B273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21AA8F-978A-A440-983A-5DEC64C3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B54DA4-012F-2844-8661-2CAD698B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</a:t>
            </a:fld>
            <a:endParaRPr lang="en-US"/>
          </a:p>
        </p:txBody>
      </p:sp>
      <p:pic>
        <p:nvPicPr>
          <p:cNvPr id="1032" name="Picture 8" descr="Profile photo of Yuchen Bian">
            <a:extLst>
              <a:ext uri="{FF2B5EF4-FFF2-40B4-BE49-F238E27FC236}">
                <a16:creationId xmlns:a16="http://schemas.microsoft.com/office/drawing/2014/main" id="{26546AD1-4FE4-5144-802A-2F12A684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75" y="4531560"/>
            <a:ext cx="1820109" cy="18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ingyu Cai">
            <a:extLst>
              <a:ext uri="{FF2B5EF4-FFF2-40B4-BE49-F238E27FC236}">
                <a16:creationId xmlns:a16="http://schemas.microsoft.com/office/drawing/2014/main" id="{FF9E81D2-3F05-E047-8613-68937509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89" y="4531560"/>
            <a:ext cx="1569184" cy="18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D180-9BF2-6748-B873-A5B532D1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7337B-155B-4043-B5A6-2131EA02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MoE</a:t>
            </a:r>
            <a:r>
              <a:rPr lang="en-US" dirty="0"/>
              <a:t> with better settings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1FC29-2977-4745-BE55-EEA219AF8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Proposed: Fine-Tuning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33951-8380-5248-84CD-CCC29F10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A3746-C5BC-EB43-81F2-857D7AB6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87C7F-FB51-3B43-B0AF-58331758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 descr="Table&#10;&#10;Description automatically generated">
            <a:extLst>
              <a:ext uri="{FF2B5EF4-FFF2-40B4-BE49-F238E27FC236}">
                <a16:creationId xmlns:a16="http://schemas.microsoft.com/office/drawing/2014/main" id="{97728567-73B4-5B4D-A787-7B35E15E50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136868"/>
            <a:ext cx="5157787" cy="2421002"/>
          </a:xfrm>
        </p:spPr>
      </p:pic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9B61B847-F6B2-B045-8F74-13208550DB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19656"/>
            <a:ext cx="5183188" cy="2655426"/>
          </a:xfrm>
        </p:spPr>
      </p:pic>
    </p:spTree>
    <p:extLst>
      <p:ext uri="{BB962C8B-B14F-4D97-AF65-F5344CB8AC3E}">
        <p14:creationId xmlns:p14="http://schemas.microsoft.com/office/powerpoint/2010/main" val="7485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D180-9BF2-6748-B873-A5B532D1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Proposed is better on Fallows </a:t>
            </a:r>
            <a:br>
              <a:rPr lang="en-US" dirty="0"/>
            </a:br>
            <a:r>
              <a:rPr lang="en-US" sz="2300" dirty="0"/>
              <a:t>Baseline is slightly better on datasets it was designed for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7337B-155B-4043-B5A6-2131EA02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Delta (Proposed – </a:t>
            </a:r>
            <a:r>
              <a:rPr lang="en-US" dirty="0" err="1"/>
              <a:t>MoE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1FC29-2977-4745-BE55-EEA219AF8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Proposed: Fine-Tuning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33951-8380-5248-84CD-CCC29F10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A3746-C5BC-EB43-81F2-857D7AB6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87C7F-FB51-3B43-B0AF-58331758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11</a:t>
            </a:fld>
            <a:endParaRPr lang="en-US"/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9B61B847-F6B2-B045-8F74-13208550DB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019656"/>
            <a:ext cx="5183188" cy="265542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DE419E29-4502-4E4E-BEF1-920E1904A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35561"/>
            <a:ext cx="5157787" cy="3223616"/>
          </a:xfrm>
        </p:spPr>
      </p:pic>
    </p:spTree>
    <p:extLst>
      <p:ext uri="{BB962C8B-B14F-4D97-AF65-F5344CB8AC3E}">
        <p14:creationId xmlns:p14="http://schemas.microsoft.com/office/powerpoint/2010/main" val="26292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8F7090F-E2B8-D247-B01E-C46A4C0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E569C7-E578-E942-90E3-85B09B21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Syn/Ant Binary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From Words to Texts</a:t>
            </a:r>
          </a:p>
          <a:p>
            <a:pPr lvl="1"/>
            <a:r>
              <a:rPr lang="en-US" dirty="0"/>
              <a:t>MWEs: Multiword Expressions</a:t>
            </a:r>
          </a:p>
          <a:p>
            <a:pPr lvl="1"/>
            <a:r>
              <a:rPr lang="en-US" dirty="0"/>
              <a:t>OOVs: Out of Vocabulary words</a:t>
            </a:r>
          </a:p>
          <a:p>
            <a:pPr lvl="1"/>
            <a:r>
              <a:rPr lang="en-US" dirty="0"/>
              <a:t>Multi-Lingual</a:t>
            </a:r>
          </a:p>
          <a:p>
            <a:pPr lvl="1"/>
            <a:r>
              <a:rPr lang="en-US" dirty="0"/>
              <a:t>Negation</a:t>
            </a:r>
          </a:p>
          <a:p>
            <a:r>
              <a:rPr lang="en-US" dirty="0"/>
              <a:t>Leakage with Standard Benchmarks </a:t>
            </a:r>
          </a:p>
          <a:p>
            <a:r>
              <a:rPr lang="en-US" dirty="0"/>
              <a:t>VAD Regression</a:t>
            </a:r>
          </a:p>
          <a:p>
            <a:pPr lvl="1"/>
            <a:r>
              <a:rPr lang="en-US" dirty="0"/>
              <a:t>VAD = Valance, Arousal, Dominance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AFF52-07AF-754B-A0BA-DE196175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325EB-A76A-2D41-9C03-FA514484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CB958-A394-0A41-B877-0EDC2D52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4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46C7-800F-944B-8291-01D7E586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Words to Text</a:t>
            </a:r>
            <a:br>
              <a:rPr lang="en-US" dirty="0"/>
            </a:br>
            <a:r>
              <a:rPr lang="en-US" sz="4300" dirty="0"/>
              <a:t>(Undesirable Biases)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567D-D847-1D47-9541-84E06881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Logits (top); Cor of Logits (bottom)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A69B2F32-A24F-814B-9FC6-1163768BBD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0963" y="2505075"/>
            <a:ext cx="3655437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6334B-3DB1-CD46-B3C3-751AD4317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Clustering of Cor of Logits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2C57611F-7DD3-5A4D-BA69-21AAFB86BA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0423"/>
          <a:stretch/>
        </p:blipFill>
        <p:spPr>
          <a:xfrm>
            <a:off x="6909800" y="2505075"/>
            <a:ext cx="4196283" cy="368458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D198B-8214-9545-B39E-2E5FD00B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BD8BC-3C13-7A4F-9FF0-5E4B5AFB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BE4EB-59E7-494C-8194-66343666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BDAD60-2415-D142-A5AB-B7C8596F950F}"/>
              </a:ext>
            </a:extLst>
          </p:cNvPr>
          <p:cNvCxnSpPr/>
          <p:nvPr/>
        </p:nvCxnSpPr>
        <p:spPr>
          <a:xfrm flipV="1">
            <a:off x="5153072" y="4572000"/>
            <a:ext cx="1355834" cy="18468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D2DE75-3059-CF41-B440-8EF2B9053FF1}"/>
                  </a:ext>
                </a:extLst>
              </p:cNvPr>
              <p:cNvSpPr txBox="1"/>
              <p:nvPr/>
            </p:nvSpPr>
            <p:spPr>
              <a:xfrm rot="16200000">
                <a:off x="5829600" y="3874419"/>
                <a:ext cx="1791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𝑙𝑜𝑔𝑖𝑡𝑠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D2DE75-3059-CF41-B440-8EF2B9053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29600" y="3874419"/>
                <a:ext cx="1791068" cy="369332"/>
              </a:xfrm>
              <a:prstGeom prst="rect">
                <a:avLst/>
              </a:prstGeom>
              <a:blipFill>
                <a:blip r:embed="rId4"/>
                <a:stretch>
                  <a:fillRect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04C186-508E-F841-AEE6-1443A3A71227}"/>
              </a:ext>
            </a:extLst>
          </p:cNvPr>
          <p:cNvSpPr/>
          <p:nvPr/>
        </p:nvSpPr>
        <p:spPr>
          <a:xfrm>
            <a:off x="2243987" y="4187952"/>
            <a:ext cx="1562260" cy="7128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4784DD-1D85-A444-8813-619B3E32D3F4}"/>
              </a:ext>
            </a:extLst>
          </p:cNvPr>
          <p:cNvSpPr/>
          <p:nvPr/>
        </p:nvSpPr>
        <p:spPr>
          <a:xfrm>
            <a:off x="3806247" y="4858197"/>
            <a:ext cx="1211692" cy="5786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51392-32DE-2544-9532-8DD8AF9FFFB8}"/>
              </a:ext>
            </a:extLst>
          </p:cNvPr>
          <p:cNvSpPr/>
          <p:nvPr/>
        </p:nvSpPr>
        <p:spPr>
          <a:xfrm>
            <a:off x="9521621" y="4282673"/>
            <a:ext cx="1584461" cy="19069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7B6970B-31D2-E241-8913-B399199FAA6F}"/>
              </a:ext>
            </a:extLst>
          </p:cNvPr>
          <p:cNvSpPr/>
          <p:nvPr/>
        </p:nvSpPr>
        <p:spPr>
          <a:xfrm>
            <a:off x="7380075" y="4427858"/>
            <a:ext cx="1930589" cy="13376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9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46C7-800F-944B-8291-01D7E586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217542"/>
            <a:ext cx="4625678" cy="1325563"/>
          </a:xfrm>
        </p:spPr>
        <p:txBody>
          <a:bodyPr/>
          <a:lstStyle/>
          <a:p>
            <a:r>
              <a:rPr lang="en-US" dirty="0"/>
              <a:t>From Words to Text</a:t>
            </a:r>
            <a:br>
              <a:rPr lang="en-US" dirty="0"/>
            </a:br>
            <a:r>
              <a:rPr lang="en-US" sz="3300" dirty="0"/>
              <a:t>(OOVs: Out of Vocabulary)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AE40BEA-C5E5-094F-85A4-57A411C28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7158" y="217542"/>
            <a:ext cx="6569795" cy="638595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D198B-8214-9545-B39E-2E5FD00B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BD8BC-3C13-7A4F-9FF0-5E4B5AFB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BE4EB-59E7-494C-8194-66343666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14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C6AD4D-4C0E-4646-A052-4B87215D6DDD}"/>
              </a:ext>
            </a:extLst>
          </p:cNvPr>
          <p:cNvSpPr/>
          <p:nvPr/>
        </p:nvSpPr>
        <p:spPr>
          <a:xfrm>
            <a:off x="8695369" y="1238720"/>
            <a:ext cx="2841584" cy="2630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D3E953-87F4-944A-9DAB-A314F06CA043}"/>
              </a:ext>
            </a:extLst>
          </p:cNvPr>
          <p:cNvSpPr/>
          <p:nvPr/>
        </p:nvSpPr>
        <p:spPr>
          <a:xfrm>
            <a:off x="8695369" y="3869308"/>
            <a:ext cx="2964293" cy="25697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0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46C7-800F-944B-8291-01D7E586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217542"/>
            <a:ext cx="4625678" cy="1325563"/>
          </a:xfrm>
        </p:spPr>
        <p:txBody>
          <a:bodyPr/>
          <a:lstStyle/>
          <a:p>
            <a:r>
              <a:rPr lang="en-US" dirty="0"/>
              <a:t>From Words to Text</a:t>
            </a:r>
            <a:br>
              <a:rPr lang="en-US" dirty="0"/>
            </a:br>
            <a:r>
              <a:rPr lang="en-US" sz="3300" dirty="0"/>
              <a:t>(OOVs: Out of Vocabulary)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BAE40BEA-C5E5-094F-85A4-57A411C28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7158" y="217542"/>
            <a:ext cx="6569795" cy="638595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D198B-8214-9545-B39E-2E5FD00B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BD8BC-3C13-7A4F-9FF0-5E4B5AFB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BE4EB-59E7-494C-8194-66343666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49AA56C-8BED-0B4C-BA9E-43D48863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2"/>
          <a:stretch/>
        </p:blipFill>
        <p:spPr>
          <a:xfrm>
            <a:off x="162535" y="2392315"/>
            <a:ext cx="4986032" cy="47112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9F367-2155-E343-9F88-D7BBBCF3E18B}"/>
              </a:ext>
            </a:extLst>
          </p:cNvPr>
          <p:cNvSpPr txBox="1"/>
          <p:nvPr/>
        </p:nvSpPr>
        <p:spPr>
          <a:xfrm>
            <a:off x="79202" y="1852692"/>
            <a:ext cx="524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Google Translations of Variants of </a:t>
            </a:r>
            <a:r>
              <a:rPr lang="en-US" sz="2400" i="1" dirty="0" err="1"/>
              <a:t>Grock</a:t>
            </a:r>
            <a:endParaRPr lang="en-US" sz="2400" i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BBEC6EF-C49E-324E-A535-90580D45892A}"/>
              </a:ext>
            </a:extLst>
          </p:cNvPr>
          <p:cNvSpPr/>
          <p:nvPr/>
        </p:nvSpPr>
        <p:spPr>
          <a:xfrm>
            <a:off x="693683" y="5058478"/>
            <a:ext cx="1536012" cy="17995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4FAD9-0E6A-7841-B78A-B826859BF1DC}"/>
              </a:ext>
            </a:extLst>
          </p:cNvPr>
          <p:cNvSpPr/>
          <p:nvPr/>
        </p:nvSpPr>
        <p:spPr>
          <a:xfrm>
            <a:off x="2229694" y="4656833"/>
            <a:ext cx="2837793" cy="22562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775A9B8-6077-4049-A076-1ED5D7628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56" y="1168190"/>
            <a:ext cx="6600020" cy="53707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AC46C7-800F-944B-8291-01D7E586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" y="217543"/>
            <a:ext cx="7940941" cy="868026"/>
          </a:xfrm>
        </p:spPr>
        <p:txBody>
          <a:bodyPr>
            <a:noAutofit/>
          </a:bodyPr>
          <a:lstStyle/>
          <a:p>
            <a:r>
              <a:rPr lang="en-US" sz="4800" dirty="0"/>
              <a:t>From Words to Text (Negation)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D198B-8214-9545-B39E-2E5FD00B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BD8BC-3C13-7A4F-9FF0-5E4B5AFB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BE4EB-59E7-494C-8194-66343666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16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C6AD4D-4C0E-4646-A052-4B87215D6DDD}"/>
              </a:ext>
            </a:extLst>
          </p:cNvPr>
          <p:cNvSpPr/>
          <p:nvPr/>
        </p:nvSpPr>
        <p:spPr>
          <a:xfrm>
            <a:off x="1429717" y="3184634"/>
            <a:ext cx="2608883" cy="31717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D3E953-87F4-944A-9DAB-A314F06CA043}"/>
              </a:ext>
            </a:extLst>
          </p:cNvPr>
          <p:cNvSpPr/>
          <p:nvPr/>
        </p:nvSpPr>
        <p:spPr>
          <a:xfrm>
            <a:off x="4317875" y="2949077"/>
            <a:ext cx="2785618" cy="33246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8F7090F-E2B8-D247-B01E-C46A4C0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E569C7-E578-E942-90E3-85B09B21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Syn/Ant Binary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From Words to Texts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MWEs: Multiword Expressions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OOVs: Out of Vocabulary words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Multi-Lingual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Negation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Leakage with Standard Benchmarks </a:t>
            </a:r>
          </a:p>
          <a:p>
            <a:r>
              <a:rPr lang="en-US" dirty="0"/>
              <a:t>VAD Regression</a:t>
            </a:r>
          </a:p>
          <a:p>
            <a:pPr lvl="1"/>
            <a:r>
              <a:rPr lang="en-US" dirty="0"/>
              <a:t>VAD = Valance, Arousal, Dominance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AFF52-07AF-754B-A0BA-DE196175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325EB-A76A-2D41-9C03-FA514484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CB958-A394-0A41-B877-0EDC2D52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3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5FC722-917C-4F45-9107-0DCC5FB0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about Leakage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C9B64F-22EF-F644-B1BE-665C9656D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Most Graphs are Sparse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5A0B3F-9561-E045-A258-7073E0828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D0CF-DD2C-884F-9231-6D5E8CDB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48C-2424-A240-B3B5-D91A1167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F95E-D71C-B749-8596-69C260C8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18</a:t>
            </a:fld>
            <a:endParaRPr lang="en-US"/>
          </a:p>
        </p:txBody>
      </p:sp>
      <p:pic>
        <p:nvPicPr>
          <p:cNvPr id="21" name="Content Placeholder 20" descr="Table&#10;&#10;Description automatically generated">
            <a:extLst>
              <a:ext uri="{FF2B5EF4-FFF2-40B4-BE49-F238E27FC236}">
                <a16:creationId xmlns:a16="http://schemas.microsoft.com/office/drawing/2014/main" id="{BB253A65-8BA8-8F46-BD28-929B111E3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30844"/>
            <a:ext cx="5157787" cy="34330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6CA60B90-5A6F-E340-AEA9-51935E2AEA1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Clusters (above) suggest structures</a:t>
                </a:r>
              </a:p>
              <a:p>
                <a:pPr lvl="1"/>
                <a:r>
                  <a:rPr lang="en-US" dirty="0"/>
                  <a:t>(Too) Simple Approximations</a:t>
                </a:r>
              </a:p>
              <a:p>
                <a:pPr lvl="2"/>
                <a:r>
                  <a:rPr lang="en-US" dirty="0"/>
                  <a:t>Equivalence Relations (Synonyms)</a:t>
                </a:r>
              </a:p>
              <a:p>
                <a:pPr lvl="3"/>
                <a:r>
                  <a:rPr lang="en-US" dirty="0"/>
                  <a:t>Symmetry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Transitivity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Anti-symmetry (Antonyms)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Lots of Connected Components</a:t>
                </a:r>
              </a:p>
              <a:p>
                <a:r>
                  <a:rPr lang="en-US" dirty="0"/>
                  <a:t>Risk of Leakage</a:t>
                </a:r>
              </a:p>
              <a:p>
                <a:pPr lvl="1"/>
                <a:r>
                  <a:rPr lang="en-US" dirty="0"/>
                  <a:t>Are there clues for connecting components across splits (train, </a:t>
                </a:r>
                <a:r>
                  <a:rPr lang="en-US" dirty="0" err="1"/>
                  <a:t>val</a:t>
                </a:r>
                <a:r>
                  <a:rPr lang="en-US" dirty="0"/>
                  <a:t>, test)?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6CA60B90-5A6F-E340-AEA9-51935E2AE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467" t="-343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58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5FC722-917C-4F45-9107-0DCC5FB0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for Leakage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C9B64F-22EF-F644-B1BE-665C9656D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Paths of Length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5A0B3F-9561-E045-A258-7073E0828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Many Short Paths</a:t>
            </a:r>
          </a:p>
        </p:txBody>
      </p:sp>
      <p:pic>
        <p:nvPicPr>
          <p:cNvPr id="23" name="Content Placeholder 22" descr="Table&#10;&#10;Description automatically generated">
            <a:extLst>
              <a:ext uri="{FF2B5EF4-FFF2-40B4-BE49-F238E27FC236}">
                <a16:creationId xmlns:a16="http://schemas.microsoft.com/office/drawing/2014/main" id="{A4237259-3C8D-C04D-9D29-DBA083E545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642803"/>
            <a:ext cx="5183188" cy="340913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D0CF-DD2C-884F-9231-6D5E8CDB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48C-2424-A240-B3B5-D91A1167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F95E-D71C-B749-8596-69C260C8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E158ED-1757-584C-A6FE-4A294AC87F3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99 edges of length 1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i="1" dirty="0"/>
                  <a:t>good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awful</a:t>
                </a:r>
              </a:p>
              <a:p>
                <a:r>
                  <a:rPr lang="en-US" dirty="0"/>
                  <a:t>These are particularly worrisome. </a:t>
                </a:r>
              </a:p>
              <a:p>
                <a:pPr lvl="1"/>
                <a:r>
                  <a:rPr lang="en-US" dirty="0"/>
                  <a:t>The same edge is in </a:t>
                </a:r>
              </a:p>
              <a:p>
                <a:pPr lvl="1"/>
                <a:r>
                  <a:rPr lang="en-US" dirty="0"/>
                  <a:t>both train and validation splits, </a:t>
                </a:r>
              </a:p>
              <a:p>
                <a:pPr lvl="1"/>
                <a:r>
                  <a:rPr lang="en-US" dirty="0"/>
                  <a:t>but in different directions</a:t>
                </a:r>
              </a:p>
              <a:p>
                <a:r>
                  <a:rPr lang="en-US" dirty="0"/>
                  <a:t>These 99 pairs are clearly leaking information across splits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E158ED-1757-584C-A6FE-4A294AC87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26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DDC8-E8B9-6146-8BB9-03B84685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URLs: </a:t>
            </a:r>
            <a:r>
              <a:rPr lang="en-US" dirty="0">
                <a:hlinkClick r:id="rId2"/>
              </a:rPr>
              <a:t>https://github.com/kwchurch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1120-8BCE-BB4E-88E7-D673D0119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Syn_ant</a:t>
            </a:r>
            <a:r>
              <a:rPr lang="en-US" dirty="0"/>
              <a:t>: </a:t>
            </a:r>
            <a:r>
              <a:rPr lang="en-US" sz="1800" dirty="0">
                <a:hlinkClick r:id="rId3"/>
              </a:rPr>
              <a:t>https://github.com/kwchurch/syn_ant</a:t>
            </a:r>
            <a:r>
              <a:rPr lang="en-US" sz="1800" dirty="0"/>
              <a:t> </a:t>
            </a:r>
          </a:p>
          <a:p>
            <a:pPr lvl="1"/>
            <a:r>
              <a:rPr lang="en-US" dirty="0"/>
              <a:t>Closely follows this paper</a:t>
            </a:r>
          </a:p>
          <a:p>
            <a:r>
              <a:rPr lang="en-US" dirty="0"/>
              <a:t>ACL2022_deepnets_tutorial: </a:t>
            </a:r>
            <a:r>
              <a:rPr lang="en-US" sz="1800" dirty="0">
                <a:hlinkClick r:id="rId4"/>
              </a:rPr>
              <a:t>https://github.com/kwchurch/ACL2022_deepnets_tutorial</a:t>
            </a:r>
            <a:r>
              <a:rPr lang="en-US" sz="1800" dirty="0"/>
              <a:t> </a:t>
            </a:r>
          </a:p>
          <a:p>
            <a:pPr lvl="1"/>
            <a:r>
              <a:rPr lang="en-US" dirty="0"/>
              <a:t>Part A: Glass is Half-Full</a:t>
            </a:r>
          </a:p>
          <a:p>
            <a:pPr lvl="2"/>
            <a:r>
              <a:rPr lang="en-US" dirty="0"/>
              <a:t>Deep Nets can do much</a:t>
            </a:r>
          </a:p>
          <a:p>
            <a:pPr lvl="1"/>
            <a:r>
              <a:rPr lang="en-US" dirty="0"/>
              <a:t>Part B: Glass is Half-Empty</a:t>
            </a:r>
          </a:p>
          <a:p>
            <a:pPr lvl="2"/>
            <a:r>
              <a:rPr lang="en-US" dirty="0"/>
              <a:t>There is always more to do</a:t>
            </a:r>
          </a:p>
          <a:p>
            <a:r>
              <a:rPr lang="en-US" dirty="0" err="1"/>
              <a:t>gft</a:t>
            </a:r>
            <a:r>
              <a:rPr lang="en-US" dirty="0"/>
              <a:t>: </a:t>
            </a:r>
            <a:r>
              <a:rPr lang="en-US" sz="1800" dirty="0">
                <a:hlinkClick r:id="rId5"/>
              </a:rPr>
              <a:t>https://github.com/kwchurch/gft</a:t>
            </a:r>
            <a:r>
              <a:rPr lang="en-US" sz="1800" dirty="0"/>
              <a:t> </a:t>
            </a:r>
          </a:p>
          <a:p>
            <a:pPr lvl="1"/>
            <a:r>
              <a:rPr lang="en-US" dirty="0"/>
              <a:t>General Fine-Tuning: A Little Language for Deep Nets</a:t>
            </a:r>
          </a:p>
          <a:p>
            <a:pPr lvl="1"/>
            <a:r>
              <a:rPr lang="en-US" dirty="0"/>
              <a:t>Code (plus hundreds of examples)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CC59B-E782-DE4C-BE2B-73DC3083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6342F-B838-5B4F-9925-BB536888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E30D9-9FC9-1F49-99D0-F3C33690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5FC722-917C-4F45-9107-0DCC5FB0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for Leakage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C9B64F-22EF-F644-B1BE-665C9656D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Paths of Length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5A0B3F-9561-E045-A258-7073E0828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Many Short Paths</a:t>
            </a:r>
          </a:p>
        </p:txBody>
      </p:sp>
      <p:pic>
        <p:nvPicPr>
          <p:cNvPr id="23" name="Content Placeholder 22" descr="Table&#10;&#10;Description automatically generated">
            <a:extLst>
              <a:ext uri="{FF2B5EF4-FFF2-40B4-BE49-F238E27FC236}">
                <a16:creationId xmlns:a16="http://schemas.microsoft.com/office/drawing/2014/main" id="{A4237259-3C8D-C04D-9D29-DBA083E545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642803"/>
            <a:ext cx="5183188" cy="340913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D0CF-DD2C-884F-9231-6D5E8CDB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48C-2424-A240-B3B5-D91A1167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F95E-D71C-B749-8596-69C260C8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E158ED-1757-584C-A6FE-4A294AC87F3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Paths of length 2</a:t>
                </a:r>
              </a:p>
              <a:p>
                <a:pPr lvl="1"/>
                <a:r>
                  <a:rPr lang="en-US" dirty="0"/>
                  <a:t>Not at bad as paths of length 1</a:t>
                </a:r>
              </a:p>
              <a:p>
                <a:pPr lvl="1"/>
                <a:r>
                  <a:rPr lang="en-US" dirty="0"/>
                  <a:t>but concerning, nevertheless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i="1" dirty="0"/>
                  <a:t>innocent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harmful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harmless</a:t>
                </a:r>
              </a:p>
              <a:p>
                <a:pPr lvl="1"/>
                <a:r>
                  <a:rPr lang="en-US" i="1" dirty="0"/>
                  <a:t>fresh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aged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old</a:t>
                </a:r>
              </a:p>
              <a:p>
                <a:pPr lvl="1"/>
                <a:r>
                  <a:rPr lang="en-US" i="1" dirty="0"/>
                  <a:t>dead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alive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deceased</a:t>
                </a:r>
              </a:p>
              <a:p>
                <a:r>
                  <a:rPr lang="en-US" dirty="0"/>
                  <a:t>How can we use these paths to leak labels across splits?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E158ED-1757-584C-A6FE-4A294AC87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03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D5FC722-917C-4F45-9107-0DCC5FB093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-Leakage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D5FC722-917C-4F45-9107-0DCC5FB09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E158ED-1757-584C-A6FE-4A294AC87F3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6479" y="1825625"/>
                <a:ext cx="553332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Definitions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edge in </a:t>
                </a:r>
                <a:r>
                  <a:rPr lang="en-US" dirty="0" err="1"/>
                  <a:t>val</a:t>
                </a:r>
                <a:r>
                  <a:rPr lang="en-US" dirty="0"/>
                  <a:t> split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 be the label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:r>
                  <a:rPr lang="en-US" dirty="0" err="1"/>
                  <a:t>val</a:t>
                </a:r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𝑝𝑎𝑡h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be the shortest path </a:t>
                </a:r>
              </a:p>
              <a:p>
                <a:pPr lvl="2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using edges from train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the number of antonym labels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𝑝𝑎𝑡h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-Leakage Heuristic: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antonym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odd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E158ED-1757-584C-A6FE-4A294AC87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6479" y="1825625"/>
                <a:ext cx="5533321" cy="4351338"/>
              </a:xfrm>
              <a:blipFill>
                <a:blip r:embed="rId3"/>
                <a:stretch>
                  <a:fillRect l="-20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14ABCB1A-D02F-6446-8506-493C37EDF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5216" y="133716"/>
            <a:ext cx="5738648" cy="6328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D0CF-DD2C-884F-9231-6D5E8CDB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48C-2424-A240-B3B5-D91A1167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F95E-D71C-B749-8596-69C260C8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D5FC722-917C-4F45-9107-0DCC5FB093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5702237" cy="132556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-Leakage is Serious</a:t>
                </a:r>
                <a:br>
                  <a:rPr lang="en-US" dirty="0"/>
                </a:br>
                <a:r>
                  <a:rPr lang="en-US" sz="2850" dirty="0"/>
                  <a:t>Bad Benchmarks </a:t>
                </a:r>
                <a:r>
                  <a:rPr lang="en-US" sz="2850" dirty="0">
                    <a:sym typeface="Wingdings" pitchFamily="2" charset="2"/>
                  </a:rPr>
                  <a:t> Retractions</a:t>
                </a:r>
                <a:endParaRPr lang="en-US" sz="285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D5FC722-917C-4F45-9107-0DCC5FB09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5702237" cy="1325563"/>
              </a:xfrm>
              <a:blipFill>
                <a:blip r:embed="rId2"/>
                <a:stretch>
                  <a:fillRect l="-2222" t="-47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6E73D5BE-8B2D-3240-A6B0-27BAAE0203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5775" y="2383448"/>
            <a:ext cx="5534025" cy="3235692"/>
          </a:xfrm>
        </p:spPr>
      </p:pic>
      <p:pic>
        <p:nvPicPr>
          <p:cNvPr id="12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14ABCB1A-D02F-6446-8506-493C37EDF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5216" y="133716"/>
            <a:ext cx="5738648" cy="6328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D0CF-DD2C-884F-9231-6D5E8CDB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48C-2424-A240-B3B5-D91A1167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F95E-D71C-B749-8596-69C260C8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0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5FC722-917C-4F45-9107-0DCC5FB0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 Many Bad Benchmarks… So Few Retractions</a:t>
            </a:r>
            <a:br>
              <a:rPr lang="en-US" sz="4000" dirty="0"/>
            </a:br>
            <a:r>
              <a:rPr lang="en-US" sz="2800" dirty="0"/>
              <a:t>Church &amp; </a:t>
            </a:r>
            <a:r>
              <a:rPr lang="en-US" sz="2800" dirty="0" err="1"/>
              <a:t>Bian</a:t>
            </a:r>
            <a:r>
              <a:rPr lang="en-US" sz="2800" dirty="0"/>
              <a:t> (EMNLP-2021)</a:t>
            </a:r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C9B64F-22EF-F644-B1BE-665C9656D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WN18 </a:t>
            </a:r>
            <a:r>
              <a:rPr lang="en-US" dirty="0">
                <a:sym typeface="Wingdings" pitchFamily="2" charset="2"/>
              </a:rPr>
              <a:t> WN18RR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5A0B3F-9561-E045-A258-7073E0828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WN18RR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D0CF-DD2C-884F-9231-6D5E8CDB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48C-2424-A240-B3B5-D91A1167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F95E-D71C-B749-8596-69C260C8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23</a:t>
            </a:fld>
            <a:endParaRPr lang="en-US"/>
          </a:p>
        </p:txBody>
      </p:sp>
      <p:pic>
        <p:nvPicPr>
          <p:cNvPr id="25" name="Content Placeholder 24" descr="Table&#10;&#10;Description automatically generated">
            <a:extLst>
              <a:ext uri="{FF2B5EF4-FFF2-40B4-BE49-F238E27FC236}">
                <a16:creationId xmlns:a16="http://schemas.microsoft.com/office/drawing/2014/main" id="{F724D7B9-32FF-DB49-9175-9909B5680F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24413" y="2505075"/>
            <a:ext cx="6078761" cy="3449786"/>
          </a:xfrm>
        </p:spPr>
      </p:pic>
      <p:pic>
        <p:nvPicPr>
          <p:cNvPr id="22" name="Content Placeholder 21" descr="Table&#10;&#10;Description automatically generated">
            <a:extLst>
              <a:ext uri="{FF2B5EF4-FFF2-40B4-BE49-F238E27FC236}">
                <a16:creationId xmlns:a16="http://schemas.microsoft.com/office/drawing/2014/main" id="{F70227FD-F33D-1D4E-9A32-30204C132B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08682" y="2505075"/>
            <a:ext cx="4094934" cy="3949778"/>
          </a:xfrm>
        </p:spPr>
      </p:pic>
    </p:spTree>
    <p:extLst>
      <p:ext uri="{BB962C8B-B14F-4D97-AF65-F5344CB8AC3E}">
        <p14:creationId xmlns:p14="http://schemas.microsoft.com/office/powerpoint/2010/main" val="239509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8F7090F-E2B8-D247-B01E-C46A4C0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E569C7-E578-E942-90E3-85B09B21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Syn/Ant Binary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From Words to Texts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MWEs: Multiword Expressions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OOVs: Out of Vocabulary words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Multi-Lingual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Negation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Leakage with Standard Benchmarks 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VAD Regression</a:t>
            </a:r>
          </a:p>
          <a:p>
            <a:pPr lvl="1"/>
            <a:r>
              <a:rPr lang="en-US" dirty="0"/>
              <a:t>VAD = Valance, Arousal, Dominance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AFF52-07AF-754B-A0BA-DE196175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325EB-A76A-2D41-9C03-FA514484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CB958-A394-0A41-B877-0EDC2D52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47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A019-745B-7A45-99BD-CF7FE29D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Another Example of a Lexical Resource: VAD</a:t>
            </a:r>
            <a:br>
              <a:rPr lang="en-US" sz="5400" dirty="0"/>
            </a:br>
            <a:r>
              <a:rPr lang="en-US" sz="3650" dirty="0">
                <a:hlinkClick r:id="rId2"/>
              </a:rPr>
              <a:t>https://saifmohammad.com/WebPages/nrc-vad.html</a:t>
            </a:r>
            <a:endParaRPr lang="en-US" sz="36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9817D-6E29-384A-93A3-1AF3F102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in Psycholinguistics: (Osgood et al., 1957; Russell, 1980, 2003)</a:t>
            </a:r>
          </a:p>
          <a:p>
            <a:pPr lvl="1"/>
            <a:r>
              <a:rPr lang="en-US" dirty="0"/>
              <a:t>Valence:  </a:t>
            </a:r>
            <a:r>
              <a:rPr lang="en-US" i="1" dirty="0"/>
              <a:t>positive-negative</a:t>
            </a:r>
            <a:r>
              <a:rPr lang="en-US" dirty="0"/>
              <a:t> or </a:t>
            </a:r>
            <a:r>
              <a:rPr lang="en-US" i="1" dirty="0"/>
              <a:t>pleasure-displeasure</a:t>
            </a:r>
          </a:p>
          <a:p>
            <a:pPr lvl="1"/>
            <a:r>
              <a:rPr lang="en-US" dirty="0"/>
              <a:t>Arousal:  </a:t>
            </a:r>
            <a:r>
              <a:rPr lang="en-US" i="1" dirty="0"/>
              <a:t>excited-calm</a:t>
            </a:r>
            <a:r>
              <a:rPr lang="en-US" dirty="0"/>
              <a:t> or </a:t>
            </a:r>
            <a:r>
              <a:rPr lang="en-US" i="1" dirty="0"/>
              <a:t>active--passive</a:t>
            </a:r>
          </a:p>
          <a:p>
            <a:pPr lvl="1"/>
            <a:r>
              <a:rPr lang="en-US" dirty="0"/>
              <a:t>Dominance: </a:t>
            </a:r>
            <a:r>
              <a:rPr lang="en-US" i="1" dirty="0"/>
              <a:t>powerful-weak</a:t>
            </a:r>
            <a:r>
              <a:rPr lang="en-US" dirty="0"/>
              <a:t> or </a:t>
            </a:r>
            <a:r>
              <a:rPr lang="en-US" i="1" dirty="0"/>
              <a:t>have full control-have no control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1D7F-6B61-1845-B482-AC056867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58FAB-DF09-594E-BF04-1DBEB39D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6C79C-44E0-4B46-B132-7B629214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35D4599-D547-0B48-B2E9-0F5C6B7DF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" t="4257" r="3783" b="7011"/>
          <a:stretch/>
        </p:blipFill>
        <p:spPr>
          <a:xfrm>
            <a:off x="6181440" y="3540211"/>
            <a:ext cx="6010560" cy="207593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BE02C1B-1F27-D14B-86A8-4A1ACB64D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3" y="3433763"/>
            <a:ext cx="6187598" cy="32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F4C5E5-1828-EE4A-92A6-A26D992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Syn/Ant Classification </a:t>
            </a:r>
            <a:r>
              <a:rPr lang="en-US" sz="3600" dirty="0">
                <a:sym typeface="Wingdings" pitchFamily="2" charset="2"/>
              </a:rPr>
              <a:t> VAD Regression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AA7BCDC-2B39-7E43-98A6-79E2E12A5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55849" y="1825625"/>
                <a:ext cx="612770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Motivation: classify </a:t>
                </a:r>
                <a:r>
                  <a:rPr lang="en-US" dirty="0">
                    <a:sym typeface="Wingdings" pitchFamily="2" charset="2"/>
                  </a:rPr>
                  <a:t> regress</a:t>
                </a:r>
              </a:p>
              <a:p>
                <a:pPr lvl="1"/>
                <a:r>
                  <a:rPr lang="en-US" dirty="0"/>
                  <a:t>Concerns about leakage</a:t>
                </a:r>
              </a:p>
              <a:p>
                <a:r>
                  <a:rPr lang="en-US" dirty="0"/>
                  <a:t>NRC-VAD is similar to </a:t>
                </a:r>
                <a:r>
                  <a:rPr lang="en-US" dirty="0" err="1"/>
                  <a:t>sym</a:t>
                </a:r>
                <a:r>
                  <a:rPr lang="en-US" dirty="0"/>
                  <a:t>/lex </a:t>
                </a:r>
              </a:p>
              <a:p>
                <a:pPr lvl="1"/>
                <a:r>
                  <a:rPr lang="en-US" dirty="0"/>
                  <a:t>but lexicon is fully-connected</a:t>
                </a:r>
              </a:p>
              <a:p>
                <a:r>
                  <a:rPr lang="en-US" dirty="0"/>
                  <a:t>20k lemmas,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𝑉𝐴𝐷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𝑉𝐴𝐷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𝑉𝐴𝐷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Standard test/</a:t>
                </a:r>
                <a:r>
                  <a:rPr lang="en-US" dirty="0" err="1"/>
                  <a:t>val</a:t>
                </a:r>
                <a:r>
                  <a:rPr lang="en-US" dirty="0"/>
                  <a:t>/train splits: </a:t>
                </a:r>
              </a:p>
              <a:p>
                <a:pPr lvl="1"/>
                <a:r>
                  <a:rPr lang="en-US" dirty="0"/>
                  <a:t>Split lexicon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for generalizations to OOVs</a:t>
                </a:r>
              </a:p>
              <a:p>
                <a:pPr lvl="1"/>
                <a:r>
                  <a:rPr lang="en-US" dirty="0"/>
                  <a:t>Might be more interested in splits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AA7BCDC-2B39-7E43-98A6-79E2E12A5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5849" y="1825625"/>
                <a:ext cx="6127707" cy="4351338"/>
              </a:xfrm>
              <a:blipFill>
                <a:blip r:embed="rId2"/>
                <a:stretch>
                  <a:fillRect l="-1446" t="-290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6104838-6A79-0E41-B76B-A984C662FC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3557" y="1825625"/>
            <a:ext cx="455888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3EB7-DBDF-D14F-956B-380903E4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26A36-9823-5D47-871A-EC266B8B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79B84-8622-2948-86AB-2D96B396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9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29CA-66D2-D447-88D5-8657CB7A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4" y="312135"/>
            <a:ext cx="5655128" cy="661886"/>
          </a:xfrm>
        </p:spPr>
        <p:txBody>
          <a:bodyPr>
            <a:normAutofit fontScale="90000"/>
          </a:bodyPr>
          <a:lstStyle/>
          <a:p>
            <a:r>
              <a:rPr lang="en-US" dirty="0"/>
              <a:t>Morpheme Diagnostic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7BD336-7D9B-0A42-B525-EF6CC417BC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16213" y="1081064"/>
                <a:ext cx="5803587" cy="50958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Group words by affixes</a:t>
                </a:r>
              </a:p>
              <a:p>
                <a:pPr lvl="1"/>
                <a:r>
                  <a:rPr lang="en-US" i="1" dirty="0"/>
                  <a:t>over-</a:t>
                </a:r>
              </a:p>
              <a:p>
                <a:pPr lvl="2"/>
                <a:r>
                  <a:rPr lang="en-US" i="1" dirty="0"/>
                  <a:t>overtake/take</a:t>
                </a:r>
              </a:p>
              <a:p>
                <a:pPr lvl="2"/>
                <a:r>
                  <a:rPr lang="en-US" i="1" dirty="0"/>
                  <a:t>overlook/look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Plot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pairs in each group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𝑉𝐴𝐷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𝑉𝐴𝐷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baselines:</a:t>
                </a:r>
              </a:p>
              <a:p>
                <a:pPr lvl="1"/>
                <a:r>
                  <a:rPr lang="en-US" dirty="0"/>
                  <a:t>0: distance for maximally similar pair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: distance for random pair</a:t>
                </a:r>
              </a:p>
              <a:p>
                <a:r>
                  <a:rPr lang="en-US" dirty="0"/>
                  <a:t>Observations: </a:t>
                </a:r>
              </a:p>
              <a:p>
                <a:pPr lvl="1"/>
                <a:r>
                  <a:rPr lang="en-US" dirty="0"/>
                  <a:t>VAD varies systematically:</a:t>
                </a:r>
              </a:p>
              <a:p>
                <a:pPr lvl="2"/>
                <a:r>
                  <a:rPr lang="en-US" dirty="0"/>
                  <a:t>Small (similar in VAD): </a:t>
                </a:r>
                <a:r>
                  <a:rPr lang="en-US" i="1" dirty="0"/>
                  <a:t>-s, -ism, -</a:t>
                </a:r>
                <a:r>
                  <a:rPr lang="en-US" i="1" dirty="0" err="1"/>
                  <a:t>ly</a:t>
                </a:r>
                <a:endParaRPr lang="en-US" i="1" dirty="0"/>
              </a:p>
              <a:p>
                <a:pPr lvl="2"/>
                <a:r>
                  <a:rPr lang="en-US" dirty="0"/>
                  <a:t>Large (dissimilar in VAD): </a:t>
                </a:r>
                <a:r>
                  <a:rPr lang="en-US" i="1" dirty="0"/>
                  <a:t>-less, dis-, un-</a:t>
                </a:r>
              </a:p>
              <a:p>
                <a:pPr lvl="1"/>
                <a:r>
                  <a:rPr lang="en-US" dirty="0"/>
                  <a:t>Word2vec is large (almost everywhere)</a:t>
                </a:r>
              </a:p>
              <a:p>
                <a:pPr lvl="2"/>
                <a:r>
                  <a:rPr lang="en-US" dirty="0"/>
                  <a:t>Almost all pairs of words are far apart</a:t>
                </a:r>
              </a:p>
              <a:p>
                <a:pPr lvl="2"/>
                <a:r>
                  <a:rPr lang="en-US" dirty="0"/>
                  <a:t>Even words that are morphologically related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7BD336-7D9B-0A42-B525-EF6CC417B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16213" y="1081064"/>
                <a:ext cx="5803587" cy="5095899"/>
              </a:xfrm>
              <a:blipFill>
                <a:blip r:embed="rId2"/>
                <a:stretch>
                  <a:fillRect l="-1307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Calendar&#10;&#10;Description automatically generated">
            <a:extLst>
              <a:ext uri="{FF2B5EF4-FFF2-40B4-BE49-F238E27FC236}">
                <a16:creationId xmlns:a16="http://schemas.microsoft.com/office/drawing/2014/main" id="{871A9BCB-CDA6-2040-921A-13CAAA42C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9817" y="136525"/>
            <a:ext cx="6239994" cy="62968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9397C-3070-F841-9ED2-77EEA2C9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6A9FB-447D-5D42-B3C6-2363B3BA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F322-0B16-B443-88BB-F92422C6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5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6BA2-F837-5A4B-8C1E-8F88B52F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 Results (R2)</a:t>
            </a:r>
            <a:br>
              <a:rPr lang="en-US" dirty="0"/>
            </a:br>
            <a:r>
              <a:rPr lang="en-US" dirty="0"/>
              <a:t>R2 </a:t>
            </a:r>
            <a:r>
              <a:rPr lang="en-US" dirty="0">
                <a:sym typeface="Wingdings" pitchFamily="2" charset="2"/>
              </a:rPr>
              <a:t>1.0 (good); R2  0 (bad)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060AA-853F-2642-89EC-6C20FB0456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Train/Val/Test splits</a:t>
                </a:r>
              </a:p>
              <a:p>
                <a:pPr lvl="1"/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Remainder held-out to test generalizations to OOVs</a:t>
                </a:r>
              </a:p>
              <a:p>
                <a:r>
                  <a:rPr lang="en-US" dirty="0"/>
                  <a:t>Results are promising when</a:t>
                </a:r>
              </a:p>
              <a:p>
                <a:pPr lvl="1"/>
                <a:r>
                  <a:rPr lang="en-US" dirty="0"/>
                  <a:t>Splits are large and</a:t>
                </a:r>
              </a:p>
              <a:p>
                <a:pPr lvl="1"/>
                <a:r>
                  <a:rPr lang="en-US" dirty="0"/>
                  <a:t>Representative of one another</a:t>
                </a:r>
              </a:p>
              <a:p>
                <a:r>
                  <a:rPr lang="en-US" dirty="0"/>
                  <a:t>Experimented with training sets of 10k, 100k and 1M edges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060AA-853F-2642-89EC-6C20FB045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CE66788F-FF50-2C4A-8486-C2C5849D6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74669"/>
            <a:ext cx="5181600" cy="22532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B8F67-3B6F-EE45-86FF-53114B8E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CD75A-4F85-D141-9E6A-0B63ECFF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7BB9A-1E9B-004C-B5F2-6ECD34AB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A3BFFE-E8F8-6E4C-9B94-24B43DD580A4}"/>
              </a:ext>
            </a:extLst>
          </p:cNvPr>
          <p:cNvSpPr/>
          <p:nvPr/>
        </p:nvSpPr>
        <p:spPr>
          <a:xfrm>
            <a:off x="10301639" y="2815271"/>
            <a:ext cx="1162144" cy="237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72C5C8-7EB5-DE46-8924-78E51F25CC8B}"/>
                  </a:ext>
                </a:extLst>
              </p:cNvPr>
              <p:cNvSpPr txBox="1"/>
              <p:nvPr/>
            </p:nvSpPr>
            <p:spPr>
              <a:xfrm>
                <a:off x="6204592" y="1977979"/>
                <a:ext cx="51907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Promising Transfer: Train with 1M Edges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72C5C8-7EB5-DE46-8924-78E51F25C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592" y="1977979"/>
                <a:ext cx="5190780" cy="830997"/>
              </a:xfrm>
              <a:prstGeom prst="rect">
                <a:avLst/>
              </a:prstGeom>
              <a:blipFill>
                <a:blip r:embed="rId4"/>
                <a:stretch>
                  <a:fillRect l="-1463" t="-5970" r="-732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0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3D1B-945C-7A48-BB9A-E0A0C6C4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59" y="365125"/>
            <a:ext cx="6013419" cy="1325563"/>
          </a:xfrm>
        </p:spPr>
        <p:txBody>
          <a:bodyPr/>
          <a:lstStyle/>
          <a:p>
            <a:r>
              <a:rPr lang="en-US" dirty="0"/>
              <a:t>Morpheme Diagnostic</a:t>
            </a:r>
            <a:br>
              <a:rPr lang="en-US" dirty="0"/>
            </a:br>
            <a:r>
              <a:rPr lang="en-US" dirty="0"/>
              <a:t>(with ABCD Sampling)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9A950-7F44-054F-9B97-F9D00B461B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98195" y="1825625"/>
                <a:ext cx="5821605" cy="4351338"/>
              </a:xfrm>
            </p:spPr>
            <p:txBody>
              <a:bodyPr/>
              <a:lstStyle/>
              <a:p>
                <a:r>
                  <a:rPr lang="en-US" dirty="0"/>
                  <a:t>ABCD Sampling: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lvl="1"/>
                <a:r>
                  <a:rPr lang="en-US" dirty="0"/>
                  <a:t>Sample edges such that</a:t>
                </a:r>
              </a:p>
              <a:p>
                <a:pPr lvl="2"/>
                <a:r>
                  <a:rPr lang="en-US" dirty="0"/>
                  <a:t>Training Split: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Validation Split: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Test Split: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Unfortunately,</a:t>
                </a:r>
              </a:p>
              <a:p>
                <a:pPr lvl="1"/>
                <a:r>
                  <a:rPr lang="en-US" dirty="0"/>
                  <a:t>ABCD sampling does not transfer well,</a:t>
                </a:r>
              </a:p>
              <a:p>
                <a:pPr lvl="1"/>
                <a:r>
                  <a:rPr lang="en-US" dirty="0"/>
                  <a:t>and does not pass morpheme </a:t>
                </a:r>
                <a:r>
                  <a:rPr lang="en-US" dirty="0" err="1"/>
                  <a:t>diag</a:t>
                </a:r>
                <a:r>
                  <a:rPr lang="en-US" dirty="0"/>
                  <a:t> 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9A950-7F44-054F-9B97-F9D00B461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8195" y="1825625"/>
                <a:ext cx="5821605" cy="4351338"/>
              </a:xfrm>
              <a:blipFill>
                <a:blip r:embed="rId2"/>
                <a:stretch>
                  <a:fillRect l="-17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A4098-1C8D-8448-80BC-5AE99674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F87FE-37F4-914D-A0A2-8E8AEA29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8ACC6-2828-4F40-92C2-81F0D6E9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29</a:t>
            </a:fld>
            <a:endParaRPr lang="en-US"/>
          </a:p>
        </p:txBody>
      </p:sp>
      <p:pic>
        <p:nvPicPr>
          <p:cNvPr id="13" name="Content Placeholder 1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EAA75D9-FE71-E64F-AD56-90D2DE9B9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8286" y="306301"/>
            <a:ext cx="5893713" cy="5807517"/>
          </a:xfrm>
        </p:spPr>
      </p:pic>
    </p:spTree>
    <p:extLst>
      <p:ext uri="{BB962C8B-B14F-4D97-AF65-F5344CB8AC3E}">
        <p14:creationId xmlns:p14="http://schemas.microsoft.com/office/powerpoint/2010/main" val="248771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8F7090F-E2B8-D247-B01E-C46A4C0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E569C7-E578-E942-90E3-85B09B21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Syn/Ant Binary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Words to Texts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MWEs: Multiword Expressions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OOVs: Out of Vocabulary words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Multi-Lingual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Negation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Leakage with Standard Benchmarks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VAD Regression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VAD = Valance, Arousal, Dominance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AFF52-07AF-754B-A0BA-DE196175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325EB-A76A-2D41-9C03-FA514484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CB958-A394-0A41-B877-0EDC2D52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5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4F34-0D07-474D-8CD9-851E56B4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0862D-1369-6049-9830-3B3A7E0C89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Proposed fine-tuning deep nets on lexical resources</a:t>
                </a:r>
              </a:p>
              <a:p>
                <a:pPr lvl="1"/>
                <a:r>
                  <a:rPr lang="en-US" dirty="0"/>
                  <a:t>Thesaurus (syn/ant classification)</a:t>
                </a:r>
              </a:p>
              <a:p>
                <a:pPr lvl="1"/>
                <a:r>
                  <a:rPr lang="en-US" dirty="0"/>
                  <a:t>VAD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𝑡𝑒𝑥𝑡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Proposed method is competitive with </a:t>
                </a:r>
                <a:r>
                  <a:rPr lang="en-US" dirty="0" err="1"/>
                  <a:t>MoE</a:t>
                </a:r>
                <a:r>
                  <a:rPr lang="en-US" dirty="0"/>
                  <a:t> baseline, and</a:t>
                </a:r>
              </a:p>
              <a:p>
                <a:pPr lvl="1"/>
                <a:r>
                  <a:rPr lang="en-US" dirty="0"/>
                  <a:t>Generalizes better to Fallows (1898)</a:t>
                </a:r>
              </a:p>
              <a:p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Texts</a:t>
                </a:r>
              </a:p>
              <a:p>
                <a:pPr lvl="1"/>
                <a:r>
                  <a:rPr lang="en-US" dirty="0"/>
                  <a:t>Proposed method can be applied at inference time to MWEs, OOVs and longer tests in multiple languages</a:t>
                </a:r>
              </a:p>
              <a:p>
                <a:r>
                  <a:rPr lang="en-US" dirty="0"/>
                  <a:t>On a cautionary note,</a:t>
                </a:r>
              </a:p>
              <a:p>
                <a:pPr lvl="1"/>
                <a:r>
                  <a:rPr lang="en-US" dirty="0"/>
                  <a:t>found evidence of leakage</a:t>
                </a:r>
              </a:p>
              <a:p>
                <a:pPr lvl="2"/>
                <a:r>
                  <a:rPr lang="en-US" dirty="0"/>
                  <a:t>in standard benchmarks as well as Fallows (1898)</a:t>
                </a:r>
              </a:p>
              <a:p>
                <a:pPr lvl="1"/>
                <a:r>
                  <a:rPr lang="en-US" dirty="0"/>
                  <a:t>Work based on bad benchmarks</a:t>
                </a:r>
              </a:p>
              <a:p>
                <a:pPr lvl="2"/>
                <a:r>
                  <a:rPr lang="en-US" dirty="0"/>
                  <a:t>may need to be retracted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0862D-1369-6049-9830-3B3A7E0C8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2616" r="-97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68F91-F543-804C-BDA8-0BD190EFE6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 address concerns with leakage,</a:t>
            </a:r>
          </a:p>
          <a:p>
            <a:pPr lvl="1"/>
            <a:r>
              <a:rPr lang="en-US" dirty="0"/>
              <a:t>we introduced a new task: VAD regression</a:t>
            </a:r>
          </a:p>
          <a:p>
            <a:pPr lvl="1"/>
            <a:r>
              <a:rPr lang="en-US" dirty="0"/>
              <a:t>Since VAD is fully-connected,</a:t>
            </a:r>
          </a:p>
          <a:p>
            <a:pPr lvl="2"/>
            <a:r>
              <a:rPr lang="en-US" dirty="0"/>
              <a:t>we could study sampling methods</a:t>
            </a:r>
          </a:p>
          <a:p>
            <a:r>
              <a:rPr lang="en-US" dirty="0"/>
              <a:t>Transfer is more effective</a:t>
            </a:r>
          </a:p>
          <a:p>
            <a:pPr lvl="1"/>
            <a:r>
              <a:rPr lang="en-US" dirty="0"/>
              <a:t>when splits are large</a:t>
            </a:r>
          </a:p>
          <a:p>
            <a:pPr lvl="2"/>
            <a:r>
              <a:rPr lang="en-US" dirty="0"/>
              <a:t>and representative of one another</a:t>
            </a:r>
          </a:p>
          <a:p>
            <a:pPr lvl="1"/>
            <a:r>
              <a:rPr lang="en-US" dirty="0"/>
              <a:t>In such cases, </a:t>
            </a:r>
          </a:p>
          <a:p>
            <a:pPr lvl="2"/>
            <a:r>
              <a:rPr lang="en-US" dirty="0"/>
              <a:t>reduces training loss (in fine-tuning)</a:t>
            </a:r>
          </a:p>
          <a:p>
            <a:pPr lvl="2"/>
            <a:r>
              <a:rPr lang="en-US" dirty="0"/>
              <a:t>also reduces loss on other splits</a:t>
            </a:r>
          </a:p>
          <a:p>
            <a:r>
              <a:rPr lang="en-US" dirty="0"/>
              <a:t>Proposed method: </a:t>
            </a:r>
          </a:p>
          <a:p>
            <a:pPr lvl="1"/>
            <a:r>
              <a:rPr lang="en-US" dirty="0"/>
              <a:t>effective for pairs of words in training set</a:t>
            </a:r>
          </a:p>
          <a:p>
            <a:pPr lvl="1"/>
            <a:r>
              <a:rPr lang="en-US" dirty="0"/>
              <a:t>but less so for pairs of unseen words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CD80E-6472-814D-9FA9-FC24CBDD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21FBA-4ED9-9642-90A5-77D62C47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4BB40-D13F-4048-9366-3DC08399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8F7090F-E2B8-D247-B01E-C46A4C0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E569C7-E578-E942-90E3-85B09B21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Syn/Ant Binary Classification</a:t>
            </a:r>
          </a:p>
          <a:p>
            <a:r>
              <a:rPr lang="en-US" dirty="0"/>
              <a:t>From Words to Texts</a:t>
            </a:r>
          </a:p>
          <a:p>
            <a:pPr lvl="1"/>
            <a:r>
              <a:rPr lang="en-US" dirty="0"/>
              <a:t>MWEs: Multiword Expressions</a:t>
            </a:r>
          </a:p>
          <a:p>
            <a:pPr lvl="1"/>
            <a:r>
              <a:rPr lang="en-US" dirty="0"/>
              <a:t>OOVs: Out of Vocabulary words</a:t>
            </a:r>
          </a:p>
          <a:p>
            <a:pPr lvl="1"/>
            <a:r>
              <a:rPr lang="en-US" dirty="0"/>
              <a:t>Multi-Lingual</a:t>
            </a:r>
          </a:p>
          <a:p>
            <a:pPr lvl="1"/>
            <a:r>
              <a:rPr lang="en-US" dirty="0"/>
              <a:t>Negation</a:t>
            </a:r>
          </a:p>
          <a:p>
            <a:r>
              <a:rPr lang="en-US" dirty="0"/>
              <a:t>Leakage with Standard Benchmarks </a:t>
            </a:r>
          </a:p>
          <a:p>
            <a:r>
              <a:rPr lang="en-US" dirty="0"/>
              <a:t>VAD Regression</a:t>
            </a:r>
          </a:p>
          <a:p>
            <a:pPr lvl="1"/>
            <a:r>
              <a:rPr lang="en-US" dirty="0"/>
              <a:t>VAD = Valance, Arousal, Dominance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AFF52-07AF-754B-A0BA-DE196175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325EB-A76A-2D41-9C03-FA514484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CB958-A394-0A41-B877-0EDC2D52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CF93-02A0-5148-8676-C2A73A6A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Lexical Resources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6828E-7DCB-CD43-9914-CB55E053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do not normally think of lexical resources as training data, </a:t>
                </a:r>
              </a:p>
              <a:p>
                <a:pPr lvl="1"/>
                <a:r>
                  <a:rPr lang="en-US" dirty="0"/>
                  <a:t>though others have trained on dictionaries </a:t>
                </a:r>
              </a:p>
              <a:p>
                <a:pPr lvl="1"/>
                <a:r>
                  <a:rPr lang="en-US" dirty="0"/>
                  <a:t>(Brown et al., 1993; </a:t>
                </a:r>
                <a:r>
                  <a:rPr lang="en-US" dirty="0" err="1"/>
                  <a:t>Chairatanakul</a:t>
                </a:r>
                <a:r>
                  <a:rPr lang="en-US" dirty="0"/>
                  <a:t> et al., 2021). </a:t>
                </a:r>
              </a:p>
              <a:p>
                <a:r>
                  <a:rPr lang="en-US" dirty="0"/>
                  <a:t>Suppose we have a thesaurus such as (Fallows, 1898). </a:t>
                </a:r>
              </a:p>
              <a:p>
                <a:r>
                  <a:rPr lang="en-US" dirty="0"/>
                  <a:t>Consider the thesaurus to be a set of triples: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two words,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𝑟𝑒𝑙</m:t>
                    </m:r>
                  </m:oMath>
                </a14:m>
                <a:r>
                  <a:rPr lang="en-US" dirty="0"/>
                  <a:t> is 0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synonyms and 1 if they are antonyms</a:t>
                </a:r>
              </a:p>
              <a:p>
                <a:r>
                  <a:rPr lang="en-US" dirty="0"/>
                  <a:t>We can then fine-tune a pretrained deep net such as </a:t>
                </a:r>
              </a:p>
              <a:p>
                <a:pPr lvl="2"/>
                <a:r>
                  <a:rPr lang="en-US" dirty="0"/>
                  <a:t>BERT (Devlin et al., 2019) or </a:t>
                </a:r>
              </a:p>
              <a:p>
                <a:pPr lvl="2"/>
                <a:r>
                  <a:rPr lang="en-US" dirty="0"/>
                  <a:t>ERNIE (Sun et al., 2020)</a:t>
                </a:r>
              </a:p>
              <a:p>
                <a:pPr lvl="1"/>
                <a:r>
                  <a:rPr lang="en-US" dirty="0"/>
                  <a:t>with: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6828E-7DCB-CD43-9914-CB55E053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3CDC2-8FEF-E340-A6D5-84D8EB98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FFEE-D6AB-5443-85A8-8E8CB1F3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EF14A-10E7-2A47-AECF-1A85B4C4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9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1A09A8-50C9-014E-A6A7-52859F52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Fallows Thesaurus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B9DA46-9D98-C643-BA33-787CC44AC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classify: gold ~ word1 + word2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AEC62E0E-B053-304C-A607-142379227E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1982946"/>
              </p:ext>
            </p:extLst>
          </p:nvPr>
        </p:nvGraphicFramePr>
        <p:xfrm>
          <a:off x="893434" y="2591701"/>
          <a:ext cx="4876431" cy="3645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477">
                  <a:extLst>
                    <a:ext uri="{9D8B030D-6E8A-4147-A177-3AD203B41FA5}">
                      <a16:colId xmlns:a16="http://schemas.microsoft.com/office/drawing/2014/main" val="1341388796"/>
                    </a:ext>
                  </a:extLst>
                </a:gridCol>
                <a:gridCol w="1625477">
                  <a:extLst>
                    <a:ext uri="{9D8B030D-6E8A-4147-A177-3AD203B41FA5}">
                      <a16:colId xmlns:a16="http://schemas.microsoft.com/office/drawing/2014/main" val="2764156127"/>
                    </a:ext>
                  </a:extLst>
                </a:gridCol>
                <a:gridCol w="1625477">
                  <a:extLst>
                    <a:ext uri="{9D8B030D-6E8A-4147-A177-3AD203B41FA5}">
                      <a16:colId xmlns:a16="http://schemas.microsoft.com/office/drawing/2014/main" val="628773924"/>
                    </a:ext>
                  </a:extLst>
                </a:gridCol>
              </a:tblGrid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sng" strike="noStrike">
                          <a:effectLst/>
                        </a:rPr>
                        <a:t>word1</a:t>
                      </a:r>
                      <a:endParaRPr lang="en-US" sz="2000" b="1" i="0" u="sng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sng" strike="noStrike" dirty="0">
                          <a:effectLst/>
                        </a:rPr>
                        <a:t>word2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sng" strike="noStrike" dirty="0">
                          <a:effectLst/>
                        </a:rPr>
                        <a:t>gold</a:t>
                      </a:r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1984103667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ancient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oldfashioned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874536464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blame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disapprove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1282421432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clearly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confusedly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1097894733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debt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liability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1259305901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demure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modest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96806525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profitable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fruitless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2901612912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revelry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orgies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1503879127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rotation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order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3294459611"/>
                  </a:ext>
                </a:extLst>
              </a:tr>
              <a:tr h="364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vanity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selfdistrust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4" marR="4724" marT="4724" marB="0" anchor="b"/>
                </a:tc>
                <a:extLst>
                  <a:ext uri="{0D108BD9-81ED-4DB2-BD59-A6C34878D82A}">
                    <a16:rowId xmlns:a16="http://schemas.microsoft.com/office/drawing/2014/main" val="4243658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2">
                <a:extLst>
                  <a:ext uri="{FF2B5EF4-FFF2-40B4-BE49-F238E27FC236}">
                    <a16:creationId xmlns:a16="http://schemas.microsoft.com/office/drawing/2014/main" id="{463D3E59-19F8-9C4D-A3D0-97508AE4D998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𝒕𝒆𝒙𝒕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𝒕𝒆𝒙𝒕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 Placeholder 12">
                <a:extLst>
                  <a:ext uri="{FF2B5EF4-FFF2-40B4-BE49-F238E27FC236}">
                    <a16:creationId xmlns:a16="http://schemas.microsoft.com/office/drawing/2014/main" id="{463D3E59-19F8-9C4D-A3D0-97508AE4D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779E14A4-0D4D-7B48-8554-13A926693C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98173"/>
            <a:ext cx="5183188" cy="32983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60F0-524C-E64E-B105-966CB040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8DCE1-79C0-8D42-BDBE-F42203F3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2564-DCE0-CF4E-A485-5736A2CA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6</a:t>
            </a:fld>
            <a:endParaRPr lang="en-US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41A625-C6AA-F84F-A333-17C51C96B931}"/>
              </a:ext>
            </a:extLst>
          </p:cNvPr>
          <p:cNvSpPr/>
          <p:nvPr/>
        </p:nvSpPr>
        <p:spPr>
          <a:xfrm>
            <a:off x="194310" y="1543332"/>
            <a:ext cx="1019557" cy="570487"/>
          </a:xfrm>
          <a:prstGeom prst="wedgeRoundRectCallout">
            <a:avLst>
              <a:gd name="adj1" fmla="val 73489"/>
              <a:gd name="adj2" fmla="val 426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</a:t>
            </a:r>
          </a:p>
          <a:p>
            <a:pPr algn="ctr"/>
            <a:r>
              <a:rPr lang="en-US" dirty="0"/>
              <a:t>(fit)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747427-5551-5B45-91E7-4BFEE8ED2CDC}"/>
              </a:ext>
            </a:extLst>
          </p:cNvPr>
          <p:cNvSpPr/>
          <p:nvPr/>
        </p:nvSpPr>
        <p:spPr>
          <a:xfrm>
            <a:off x="10579259" y="1936462"/>
            <a:ext cx="1166209" cy="600998"/>
          </a:xfrm>
          <a:prstGeom prst="wedgeRoundRectCallout">
            <a:avLst>
              <a:gd name="adj1" fmla="val -94289"/>
              <a:gd name="adj2" fmla="val 20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</a:t>
            </a:r>
          </a:p>
          <a:p>
            <a:pPr algn="ctr"/>
            <a:r>
              <a:rPr lang="en-US" dirty="0"/>
              <a:t>(predict)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79A55CE8-EB24-E140-AFD7-4105CC18B31B}"/>
              </a:ext>
            </a:extLst>
          </p:cNvPr>
          <p:cNvSpPr/>
          <p:nvPr/>
        </p:nvSpPr>
        <p:spPr>
          <a:xfrm>
            <a:off x="6432805" y="5998069"/>
            <a:ext cx="2670047" cy="451548"/>
          </a:xfrm>
          <a:prstGeom prst="wedgeRoundRectCallout">
            <a:avLst>
              <a:gd name="adj1" fmla="val -68971"/>
              <a:gd name="adj2" fmla="val -38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from Fallows (1898)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6CAC21A-928C-2D49-A45B-FD178D20BC23}"/>
              </a:ext>
            </a:extLst>
          </p:cNvPr>
          <p:cNvSpPr/>
          <p:nvPr/>
        </p:nvSpPr>
        <p:spPr>
          <a:xfrm>
            <a:off x="5421472" y="2113819"/>
            <a:ext cx="1548384" cy="663899"/>
          </a:xfrm>
          <a:prstGeom prst="wedgeRoundRectCallout">
            <a:avLst>
              <a:gd name="adj1" fmla="val -61884"/>
              <a:gd name="adj2" fmla="val 410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Synonym</a:t>
            </a:r>
          </a:p>
          <a:p>
            <a:pPr algn="ctr"/>
            <a:r>
              <a:rPr lang="en-US" dirty="0">
                <a:sym typeface="Wingdings" pitchFamily="2" charset="2"/>
              </a:rPr>
              <a:t>1  Antonym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81A5-D55E-6B45-8FF5-E0555470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Words to Text</a:t>
            </a:r>
            <a:br>
              <a:rPr lang="en-US" dirty="0"/>
            </a:br>
            <a:r>
              <a:rPr lang="en-US" sz="2700" dirty="0"/>
              <a:t>(MWEs: Multiword Expressions)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50216-5271-6841-8E97-41ECFC065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on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C94A1-7837-7B40-A68F-93AE70F54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Inference on Texts (MWEs)</a:t>
            </a: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E5C2A383-ABE7-774B-AD9D-D8AB7C2332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50083"/>
            <a:ext cx="5183188" cy="239457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285C8-3E5B-2543-B280-84F00808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43287-B684-AD4E-AA95-55EC6F9F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DF2EF-7B12-9844-B029-20132A14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C3118E40-BD6C-474E-8BEE-00A372E43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06255"/>
            <a:ext cx="5157787" cy="3282228"/>
          </a:xfrm>
        </p:spPr>
      </p:pic>
    </p:spTree>
    <p:extLst>
      <p:ext uri="{BB962C8B-B14F-4D97-AF65-F5344CB8AC3E}">
        <p14:creationId xmlns:p14="http://schemas.microsoft.com/office/powerpoint/2010/main" val="106548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E397A49-FF20-2A45-8906-438EF90BAC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168990"/>
            <a:ext cx="5183188" cy="235675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E25855E-C952-984C-BAC5-E33D6F8A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0C512B-1C64-C448-94AB-69CAD6F0A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219E1ED-8B5D-4347-B43C-3D6D6EEB422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Baselines</a:t>
                </a:r>
              </a:p>
              <a:p>
                <a:pPr lvl="1"/>
                <a:r>
                  <a:rPr lang="en-US" dirty="0" err="1"/>
                  <a:t>MoE</a:t>
                </a:r>
                <a:r>
                  <a:rPr lang="en-US" dirty="0"/>
                  <a:t>: Mixture of Experts </a:t>
                </a:r>
              </a:p>
              <a:p>
                <a:pPr lvl="2"/>
                <a:r>
                  <a:rPr lang="en-US" dirty="0"/>
                  <a:t>Nguyen et al (2017)</a:t>
                </a:r>
              </a:p>
              <a:p>
                <a:pPr lvl="2"/>
                <a:r>
                  <a:rPr lang="en-US" dirty="0"/>
                  <a:t>with default settings</a:t>
                </a:r>
              </a:p>
              <a:p>
                <a:pPr lvl="1"/>
                <a:r>
                  <a:rPr lang="en-US" dirty="0" err="1"/>
                  <a:t>MoE</a:t>
                </a:r>
                <a:r>
                  <a:rPr lang="en-US" dirty="0"/>
                  <a:t> with DLCE embeddings</a:t>
                </a:r>
              </a:p>
              <a:p>
                <a:pPr lvl="2"/>
                <a:r>
                  <a:rPr lang="en-US" dirty="0"/>
                  <a:t>Nguyen et al (2017)</a:t>
                </a:r>
              </a:p>
              <a:p>
                <a:pPr lvl="2"/>
                <a:r>
                  <a:rPr lang="en-US" dirty="0"/>
                  <a:t>with better settings</a:t>
                </a:r>
              </a:p>
              <a:p>
                <a:r>
                  <a:rPr lang="en-US" dirty="0"/>
                  <a:t>Proposed Method</a:t>
                </a:r>
              </a:p>
              <a:p>
                <a:pPr lvl="1"/>
                <a:r>
                  <a:rPr lang="en-US" dirty="0" err="1"/>
                  <a:t>gft_fit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bert</a:t>
                </a:r>
                <a:r>
                  <a:rPr lang="en-US" dirty="0"/>
                  <a:t> (uncased)</a:t>
                </a:r>
              </a:p>
              <a:p>
                <a:pPr lvl="1"/>
                <a:r>
                  <a:rPr lang="en-US" dirty="0" err="1"/>
                  <a:t>gft_predict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219E1ED-8B5D-4347-B43C-3D6D6EEB4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3780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2C2FB60-3109-0B44-8BB0-F2879283A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A94BD-7C6C-2045-A789-BD7326CD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39A1C-0FD2-6342-BFA7-CC209F8A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E43E3-3FB8-1147-8D92-63117859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8</a:t>
            </a:fld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577E24C-FA00-7944-8148-BC62C4886D40}"/>
              </a:ext>
            </a:extLst>
          </p:cNvPr>
          <p:cNvSpPr/>
          <p:nvPr/>
        </p:nvSpPr>
        <p:spPr>
          <a:xfrm>
            <a:off x="7200631" y="4609275"/>
            <a:ext cx="3407547" cy="384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BAD08BF-D25B-5544-AAA4-CBB5F3FFEB60}"/>
              </a:ext>
            </a:extLst>
          </p:cNvPr>
          <p:cNvSpPr/>
          <p:nvPr/>
        </p:nvSpPr>
        <p:spPr>
          <a:xfrm>
            <a:off x="7008899" y="3725167"/>
            <a:ext cx="558550" cy="5180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8D2E6E-4355-7B48-B1D7-3E8D7FAF0648}"/>
              </a:ext>
            </a:extLst>
          </p:cNvPr>
          <p:cNvCxnSpPr>
            <a:cxnSpLocks/>
          </p:cNvCxnSpPr>
          <p:nvPr/>
        </p:nvCxnSpPr>
        <p:spPr>
          <a:xfrm flipH="1" flipV="1">
            <a:off x="4130566" y="3567511"/>
            <a:ext cx="2878333" cy="4166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D8778A72-A308-F44A-84B1-0AAB2FEAB85B}"/>
              </a:ext>
            </a:extLst>
          </p:cNvPr>
          <p:cNvSpPr/>
          <p:nvPr/>
        </p:nvSpPr>
        <p:spPr>
          <a:xfrm>
            <a:off x="5287410" y="4347010"/>
            <a:ext cx="1680949" cy="451548"/>
          </a:xfrm>
          <a:prstGeom prst="wedgeRoundRectCallout">
            <a:avLst>
              <a:gd name="adj1" fmla="val 73321"/>
              <a:gd name="adj2" fmla="val -178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Fallows (1898)</a:t>
            </a:r>
          </a:p>
        </p:txBody>
      </p:sp>
    </p:spTree>
    <p:extLst>
      <p:ext uri="{BB962C8B-B14F-4D97-AF65-F5344CB8AC3E}">
        <p14:creationId xmlns:p14="http://schemas.microsoft.com/office/powerpoint/2010/main" val="47191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2" animBg="1"/>
      <p:bldP spid="23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D180-9BF2-6748-B873-A5B532D1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Results </a:t>
            </a:r>
            <a:br>
              <a:rPr lang="en-US" dirty="0"/>
            </a:br>
            <a:r>
              <a:rPr lang="en-US" sz="2600" dirty="0"/>
              <a:t>(</a:t>
            </a:r>
            <a:r>
              <a:rPr lang="en-US" sz="2600" dirty="0" err="1"/>
              <a:t>MoE</a:t>
            </a:r>
            <a:r>
              <a:rPr lang="en-US" sz="2600" dirty="0"/>
              <a:t> with default settings)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7337B-155B-4043-B5A6-2131EA02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Sizes of 5 Datasets</a:t>
            </a:r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F656D187-8266-6D44-9E11-7E644B078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174765"/>
            <a:ext cx="5157787" cy="23452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1FC29-2977-4745-BE55-EEA219AF8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Train on Dataset[</a:t>
            </a:r>
            <a:r>
              <a:rPr lang="en-US" dirty="0" err="1"/>
              <a:t>i</a:t>
            </a:r>
            <a:r>
              <a:rPr lang="en-US" dirty="0"/>
              <a:t>]; Test on Dataset[j]</a:t>
            </a:r>
          </a:p>
        </p:txBody>
      </p:sp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F57E83D9-8B9D-7C43-AF51-2098D4BBC4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63497"/>
            <a:ext cx="5183188" cy="2567744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33951-8380-5248-84CD-CCC29F10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LREC-2022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A3746-C5BC-EB43-81F2-857D7AB6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https://github.com/kwchurch/syn_ant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87C7F-FB51-3B43-B0AF-58331758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40DA3-E8A5-164E-9342-20DC5D596ACC}" type="slidenum">
              <a:rPr lang="en-US" smtClean="0"/>
              <a:t>9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1520AD-B4BD-5048-B6BD-12784ABCF39B}"/>
              </a:ext>
            </a:extLst>
          </p:cNvPr>
          <p:cNvSpPr/>
          <p:nvPr/>
        </p:nvSpPr>
        <p:spPr>
          <a:xfrm>
            <a:off x="1873113" y="4604004"/>
            <a:ext cx="3407547" cy="384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497AE2-9797-6A47-B96F-E43D6994BBC2}"/>
              </a:ext>
            </a:extLst>
          </p:cNvPr>
          <p:cNvSpPr/>
          <p:nvPr/>
        </p:nvSpPr>
        <p:spPr>
          <a:xfrm rot="1176840">
            <a:off x="7308445" y="3701548"/>
            <a:ext cx="2217375" cy="4642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DD4D14E-7A9F-4B4D-9B2F-C053D6862A08}"/>
              </a:ext>
            </a:extLst>
          </p:cNvPr>
          <p:cNvSpPr/>
          <p:nvPr/>
        </p:nvSpPr>
        <p:spPr>
          <a:xfrm>
            <a:off x="9641487" y="4490920"/>
            <a:ext cx="601595" cy="3423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9592576-DEAE-7347-8F17-584ED5671E92}"/>
              </a:ext>
            </a:extLst>
          </p:cNvPr>
          <p:cNvSpPr/>
          <p:nvPr/>
        </p:nvSpPr>
        <p:spPr>
          <a:xfrm>
            <a:off x="2609114" y="5511822"/>
            <a:ext cx="3617061" cy="963948"/>
          </a:xfrm>
          <a:prstGeom prst="wedgeRoundRectCallout">
            <a:avLst>
              <a:gd name="adj1" fmla="val 85798"/>
              <a:gd name="adj2" fmla="val -2068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Nguyen et al (2017) report results for 3 of 25 cases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42F2A31-333D-524F-93D5-352108E4A625}"/>
              </a:ext>
            </a:extLst>
          </p:cNvPr>
          <p:cNvSpPr/>
          <p:nvPr/>
        </p:nvSpPr>
        <p:spPr>
          <a:xfrm>
            <a:off x="10432269" y="5529760"/>
            <a:ext cx="1456434" cy="781612"/>
          </a:xfrm>
          <a:prstGeom prst="wedgeRoundRectCallout">
            <a:avLst>
              <a:gd name="adj1" fmla="val -67881"/>
              <a:gd name="adj2" fmla="val -126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Exception to Diagonal</a:t>
            </a:r>
          </a:p>
        </p:txBody>
      </p:sp>
    </p:spTree>
    <p:extLst>
      <p:ext uri="{BB962C8B-B14F-4D97-AF65-F5344CB8AC3E}">
        <p14:creationId xmlns:p14="http://schemas.microsoft.com/office/powerpoint/2010/main" val="1170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2034</Words>
  <Application>Microsoft Macintosh PowerPoint</Application>
  <PresentationFormat>Widescreen</PresentationFormat>
  <Paragraphs>395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Menlo</vt:lpstr>
      <vt:lpstr>Wingdings</vt:lpstr>
      <vt:lpstr>Office Theme</vt:lpstr>
      <vt:lpstr>Training on Lexical Resources</vt:lpstr>
      <vt:lpstr>URLs: https://github.com/kwchurch </vt:lpstr>
      <vt:lpstr>gft (general fine-tuning):  A Little Language for Deep Nets (Unix Philosophy: Less is More)</vt:lpstr>
      <vt:lpstr>Agenda</vt:lpstr>
      <vt:lpstr>Training on Lexical Resources</vt:lpstr>
      <vt:lpstr>Training on Fallows Thesaurus</vt:lpstr>
      <vt:lpstr>From Words to Text (MWEs: Multiword Expressions)</vt:lpstr>
      <vt:lpstr>Methods</vt:lpstr>
      <vt:lpstr>Baseline Results  (MoE with default settings)</vt:lpstr>
      <vt:lpstr>More Results</vt:lpstr>
      <vt:lpstr> Proposed is better on Fallows  Baseline is slightly better on datasets it was designed for </vt:lpstr>
      <vt:lpstr>Agenda</vt:lpstr>
      <vt:lpstr>From Words to Text (Undesirable Biases)</vt:lpstr>
      <vt:lpstr>From Words to Text (OOVs: Out of Vocabulary)</vt:lpstr>
      <vt:lpstr>From Words to Text (OOVs: Out of Vocabulary)</vt:lpstr>
      <vt:lpstr>From Words to Text (Negation)</vt:lpstr>
      <vt:lpstr>Agenda</vt:lpstr>
      <vt:lpstr>Concerns about Leakage</vt:lpstr>
      <vt:lpstr>Evidence for Leakage</vt:lpstr>
      <vt:lpstr>Evidence for Leakage</vt:lpstr>
      <vt:lpstr>A-Leakage</vt:lpstr>
      <vt:lpstr>A-Leakage is Serious Bad Benchmarks  Retractions</vt:lpstr>
      <vt:lpstr>So Many Bad Benchmarks… So Few Retractions Church &amp; Bian (EMNLP-2021)</vt:lpstr>
      <vt:lpstr>Agenda</vt:lpstr>
      <vt:lpstr>Another Example of a Lexical Resource: VAD https://saifmohammad.com/WebPages/nrc-vad.html</vt:lpstr>
      <vt:lpstr>Syn/Ant Classification  VAD Regression</vt:lpstr>
      <vt:lpstr>Morpheme Diagnostic</vt:lpstr>
      <vt:lpstr>VAD Results (R2) R2 1.0 (good); R2  0 (bad)</vt:lpstr>
      <vt:lpstr>Morpheme Diagnostic (with ABCD Sampling)</vt:lpstr>
      <vt:lpstr>Agenda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sglflqcz</dc:creator>
  <cp:keywords/>
  <dc:description/>
  <cp:lastModifiedBy>sglflqcz</cp:lastModifiedBy>
  <cp:revision>21</cp:revision>
  <dcterms:created xsi:type="dcterms:W3CDTF">2022-04-18T15:00:06Z</dcterms:created>
  <dcterms:modified xsi:type="dcterms:W3CDTF">2022-04-20T03:30:32Z</dcterms:modified>
  <cp:category/>
</cp:coreProperties>
</file>